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5" r:id="rId5"/>
    <p:sldId id="268" r:id="rId6"/>
    <p:sldId id="261"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6A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103" d="100"/>
          <a:sy n="103" d="100"/>
        </p:scale>
        <p:origin x="87" y="5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82746-4D7F-4D2B-B493-339F1AF0A64D}"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89496-9857-4399-BC6C-CC3D26420869}" type="slidenum">
              <a:rPr lang="en-US" smtClean="0"/>
              <a:t>‹#›</a:t>
            </a:fld>
            <a:endParaRPr lang="en-US"/>
          </a:p>
        </p:txBody>
      </p:sp>
    </p:spTree>
    <p:extLst>
      <p:ext uri="{BB962C8B-B14F-4D97-AF65-F5344CB8AC3E}">
        <p14:creationId xmlns:p14="http://schemas.microsoft.com/office/powerpoint/2010/main" val="89314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4818-D339-4E28-9F14-5D78990F2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9CB146-812A-4D83-AE03-4F30ADD53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9B2C83-28E3-4C47-A3A9-E7BE58A86127}"/>
              </a:ext>
            </a:extLst>
          </p:cNvPr>
          <p:cNvSpPr>
            <a:spLocks noGrp="1"/>
          </p:cNvSpPr>
          <p:nvPr>
            <p:ph type="dt" sz="half" idx="10"/>
          </p:nvPr>
        </p:nvSpPr>
        <p:spPr/>
        <p:txBody>
          <a:bodyPr/>
          <a:lstStyle/>
          <a:p>
            <a:fld id="{F1619969-3435-4209-B3F8-EAD21FC638A8}" type="datetime1">
              <a:rPr lang="en-US" smtClean="0"/>
              <a:t>9/15/2018</a:t>
            </a:fld>
            <a:endParaRPr lang="en-US"/>
          </a:p>
        </p:txBody>
      </p:sp>
      <p:sp>
        <p:nvSpPr>
          <p:cNvPr id="5" name="Footer Placeholder 4">
            <a:extLst>
              <a:ext uri="{FF2B5EF4-FFF2-40B4-BE49-F238E27FC236}">
                <a16:creationId xmlns:a16="http://schemas.microsoft.com/office/drawing/2014/main" id="{72712551-DAE0-422E-97D1-1FD75647F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3F9D7-7ECC-4132-AEAF-452D31FE1F32}"/>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3921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44A2-ADAD-438C-A5F3-67E3C961EF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A53BC3-0BCE-4518-82E3-F1E7B59D1F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3CB6E-8DF5-4E62-B14C-4FF55470EB35}"/>
              </a:ext>
            </a:extLst>
          </p:cNvPr>
          <p:cNvSpPr>
            <a:spLocks noGrp="1"/>
          </p:cNvSpPr>
          <p:nvPr>
            <p:ph type="dt" sz="half" idx="10"/>
          </p:nvPr>
        </p:nvSpPr>
        <p:spPr/>
        <p:txBody>
          <a:bodyPr/>
          <a:lstStyle/>
          <a:p>
            <a:fld id="{03929C7E-A7EB-49E9-929A-F62DF74B72C8}" type="datetime1">
              <a:rPr lang="en-US" smtClean="0"/>
              <a:t>9/15/2018</a:t>
            </a:fld>
            <a:endParaRPr lang="en-US"/>
          </a:p>
        </p:txBody>
      </p:sp>
      <p:sp>
        <p:nvSpPr>
          <p:cNvPr id="5" name="Footer Placeholder 4">
            <a:extLst>
              <a:ext uri="{FF2B5EF4-FFF2-40B4-BE49-F238E27FC236}">
                <a16:creationId xmlns:a16="http://schemas.microsoft.com/office/drawing/2014/main" id="{73AC168D-BE7A-4E69-81BB-8D30346E1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1ADDB-2ACB-4186-81BE-8067D3DF84BA}"/>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280234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4A182-5407-4880-93B2-BBE2D661A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F29BAB-5E37-488A-898B-F6496CDA2C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2A3D1-67B1-4AD5-89A0-BFAAA8FBB526}"/>
              </a:ext>
            </a:extLst>
          </p:cNvPr>
          <p:cNvSpPr>
            <a:spLocks noGrp="1"/>
          </p:cNvSpPr>
          <p:nvPr>
            <p:ph type="dt" sz="half" idx="10"/>
          </p:nvPr>
        </p:nvSpPr>
        <p:spPr/>
        <p:txBody>
          <a:bodyPr/>
          <a:lstStyle/>
          <a:p>
            <a:fld id="{BC167DDC-9D9F-4177-8E38-F26B8626C175}" type="datetime1">
              <a:rPr lang="en-US" smtClean="0"/>
              <a:t>9/15/2018</a:t>
            </a:fld>
            <a:endParaRPr lang="en-US"/>
          </a:p>
        </p:txBody>
      </p:sp>
      <p:sp>
        <p:nvSpPr>
          <p:cNvPr id="5" name="Footer Placeholder 4">
            <a:extLst>
              <a:ext uri="{FF2B5EF4-FFF2-40B4-BE49-F238E27FC236}">
                <a16:creationId xmlns:a16="http://schemas.microsoft.com/office/drawing/2014/main" id="{3640144E-4036-4716-B3A4-943C1AFA0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72FB5-EE6F-433E-923D-24218891D1AB}"/>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381608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9431E-4A45-4338-B40F-857C79934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FC8ED-55DB-4677-BB98-17FA5E156E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08E1D-CB3C-48B8-88E2-B59E09936AA5}"/>
              </a:ext>
            </a:extLst>
          </p:cNvPr>
          <p:cNvSpPr>
            <a:spLocks noGrp="1"/>
          </p:cNvSpPr>
          <p:nvPr>
            <p:ph type="dt" sz="half" idx="10"/>
          </p:nvPr>
        </p:nvSpPr>
        <p:spPr/>
        <p:txBody>
          <a:bodyPr/>
          <a:lstStyle/>
          <a:p>
            <a:fld id="{C88E88E1-E497-4159-945B-0D5F6FAFE5EA}" type="datetime1">
              <a:rPr lang="en-US" smtClean="0"/>
              <a:t>9/15/2018</a:t>
            </a:fld>
            <a:endParaRPr lang="en-US"/>
          </a:p>
        </p:txBody>
      </p:sp>
      <p:sp>
        <p:nvSpPr>
          <p:cNvPr id="5" name="Footer Placeholder 4">
            <a:extLst>
              <a:ext uri="{FF2B5EF4-FFF2-40B4-BE49-F238E27FC236}">
                <a16:creationId xmlns:a16="http://schemas.microsoft.com/office/drawing/2014/main" id="{C4C6D053-6638-4F96-A524-D9A609737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C9F5D-B7AA-4D00-85C1-207205193961}"/>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195614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70D2-F054-4D29-9012-9380E139F4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1F0C3C-69D7-425A-854C-8286F0EB2B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B87333-3212-46F5-B2B9-AFE77C337C95}"/>
              </a:ext>
            </a:extLst>
          </p:cNvPr>
          <p:cNvSpPr>
            <a:spLocks noGrp="1"/>
          </p:cNvSpPr>
          <p:nvPr>
            <p:ph type="dt" sz="half" idx="10"/>
          </p:nvPr>
        </p:nvSpPr>
        <p:spPr/>
        <p:txBody>
          <a:bodyPr/>
          <a:lstStyle/>
          <a:p>
            <a:fld id="{0B84CA0B-3FB6-4399-969D-3F0A28BFD7B4}" type="datetime1">
              <a:rPr lang="en-US" smtClean="0"/>
              <a:t>9/15/2018</a:t>
            </a:fld>
            <a:endParaRPr lang="en-US"/>
          </a:p>
        </p:txBody>
      </p:sp>
      <p:sp>
        <p:nvSpPr>
          <p:cNvPr id="5" name="Footer Placeholder 4">
            <a:extLst>
              <a:ext uri="{FF2B5EF4-FFF2-40B4-BE49-F238E27FC236}">
                <a16:creationId xmlns:a16="http://schemas.microsoft.com/office/drawing/2014/main" id="{1838E2D6-BEC5-4825-8149-09E15B7F6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10185-335B-4F6E-8327-4F6FC5964CD8}"/>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289322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0A89-6CB4-440D-A8E8-B78454A5C8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64B4D-2EE8-45AA-BD78-B49C2C6EF0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1653C5-2082-4240-9C1C-F5C2F8A70A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CE44DB-EA36-4165-B904-8BF045E53BEB}"/>
              </a:ext>
            </a:extLst>
          </p:cNvPr>
          <p:cNvSpPr>
            <a:spLocks noGrp="1"/>
          </p:cNvSpPr>
          <p:nvPr>
            <p:ph type="dt" sz="half" idx="10"/>
          </p:nvPr>
        </p:nvSpPr>
        <p:spPr/>
        <p:txBody>
          <a:bodyPr/>
          <a:lstStyle/>
          <a:p>
            <a:fld id="{FB7BDE81-15E5-4F21-BCD8-90DCCCC9636B}" type="datetime1">
              <a:rPr lang="en-US" smtClean="0"/>
              <a:t>9/15/2018</a:t>
            </a:fld>
            <a:endParaRPr lang="en-US"/>
          </a:p>
        </p:txBody>
      </p:sp>
      <p:sp>
        <p:nvSpPr>
          <p:cNvPr id="6" name="Footer Placeholder 5">
            <a:extLst>
              <a:ext uri="{FF2B5EF4-FFF2-40B4-BE49-F238E27FC236}">
                <a16:creationId xmlns:a16="http://schemas.microsoft.com/office/drawing/2014/main" id="{53A7307E-D65D-4B0F-A625-749D0D341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211F6-AC99-40B9-985F-CE1A78774309}"/>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367303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C9DC-A11E-44E2-A91E-F01846FC5B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7350EA-09E1-487D-96D7-0AAE075482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6ED12D-DE0E-4416-A1FC-34C3EDE893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A2AEE-2F8E-4A1A-8F1E-18875B8C31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EC220A-FC90-4BDF-B4D1-221D9BB86E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862EB4-54EC-49FA-995A-8303C642E6E2}"/>
              </a:ext>
            </a:extLst>
          </p:cNvPr>
          <p:cNvSpPr>
            <a:spLocks noGrp="1"/>
          </p:cNvSpPr>
          <p:nvPr>
            <p:ph type="dt" sz="half" idx="10"/>
          </p:nvPr>
        </p:nvSpPr>
        <p:spPr/>
        <p:txBody>
          <a:bodyPr/>
          <a:lstStyle/>
          <a:p>
            <a:fld id="{9F3A9083-60DA-4DE4-9A4F-A539D9E54E00}" type="datetime1">
              <a:rPr lang="en-US" smtClean="0"/>
              <a:t>9/15/2018</a:t>
            </a:fld>
            <a:endParaRPr lang="en-US"/>
          </a:p>
        </p:txBody>
      </p:sp>
      <p:sp>
        <p:nvSpPr>
          <p:cNvPr id="8" name="Footer Placeholder 7">
            <a:extLst>
              <a:ext uri="{FF2B5EF4-FFF2-40B4-BE49-F238E27FC236}">
                <a16:creationId xmlns:a16="http://schemas.microsoft.com/office/drawing/2014/main" id="{4A8DCEF1-D8EC-4D0B-A3C1-E885800FE4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0B3F1A-8641-4D4D-83F5-8029A65BB4B5}"/>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228541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2219-6A19-4392-B7D2-FDA7AD2C6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729844-C0F9-47A8-A744-8440FCECBCD0}"/>
              </a:ext>
            </a:extLst>
          </p:cNvPr>
          <p:cNvSpPr>
            <a:spLocks noGrp="1"/>
          </p:cNvSpPr>
          <p:nvPr>
            <p:ph type="dt" sz="half" idx="10"/>
          </p:nvPr>
        </p:nvSpPr>
        <p:spPr/>
        <p:txBody>
          <a:bodyPr/>
          <a:lstStyle/>
          <a:p>
            <a:fld id="{4DC80C4C-B78E-4F72-A035-F87431968457}" type="datetime1">
              <a:rPr lang="en-US" smtClean="0"/>
              <a:t>9/15/2018</a:t>
            </a:fld>
            <a:endParaRPr lang="en-US"/>
          </a:p>
        </p:txBody>
      </p:sp>
      <p:sp>
        <p:nvSpPr>
          <p:cNvPr id="4" name="Footer Placeholder 3">
            <a:extLst>
              <a:ext uri="{FF2B5EF4-FFF2-40B4-BE49-F238E27FC236}">
                <a16:creationId xmlns:a16="http://schemas.microsoft.com/office/drawing/2014/main" id="{8A51AAC3-8B49-4AC6-81D3-4D73165F25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649A2C-8106-46FC-B222-F77750826F37}"/>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426038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71C69-B299-4DE0-B66D-C1FC8053E701}"/>
              </a:ext>
            </a:extLst>
          </p:cNvPr>
          <p:cNvSpPr>
            <a:spLocks noGrp="1"/>
          </p:cNvSpPr>
          <p:nvPr>
            <p:ph type="dt" sz="half" idx="10"/>
          </p:nvPr>
        </p:nvSpPr>
        <p:spPr/>
        <p:txBody>
          <a:bodyPr/>
          <a:lstStyle/>
          <a:p>
            <a:fld id="{5A8F12F8-39E1-4628-BB2F-5645BAB9D87B}" type="datetime1">
              <a:rPr lang="en-US" smtClean="0"/>
              <a:t>9/15/2018</a:t>
            </a:fld>
            <a:endParaRPr lang="en-US"/>
          </a:p>
        </p:txBody>
      </p:sp>
      <p:sp>
        <p:nvSpPr>
          <p:cNvPr id="3" name="Footer Placeholder 2">
            <a:extLst>
              <a:ext uri="{FF2B5EF4-FFF2-40B4-BE49-F238E27FC236}">
                <a16:creationId xmlns:a16="http://schemas.microsoft.com/office/drawing/2014/main" id="{D9D74CC4-4DA1-443B-AE56-6CAF89F3CB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F3069-EC5B-4584-B7C5-A73AAC2BB8D5}"/>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121593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8980-754A-4A2A-841B-4BD7838E77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124A82-C777-48EA-AD55-7D19BD3489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629C5-E472-4305-9A35-FE473D852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3E7B1B-2A55-4017-B47B-F1E08F9CD76E}"/>
              </a:ext>
            </a:extLst>
          </p:cNvPr>
          <p:cNvSpPr>
            <a:spLocks noGrp="1"/>
          </p:cNvSpPr>
          <p:nvPr>
            <p:ph type="dt" sz="half" idx="10"/>
          </p:nvPr>
        </p:nvSpPr>
        <p:spPr/>
        <p:txBody>
          <a:bodyPr/>
          <a:lstStyle/>
          <a:p>
            <a:fld id="{66416ED0-C358-41DB-81C1-0DA4C642E5F3}" type="datetime1">
              <a:rPr lang="en-US" smtClean="0"/>
              <a:t>9/15/2018</a:t>
            </a:fld>
            <a:endParaRPr lang="en-US"/>
          </a:p>
        </p:txBody>
      </p:sp>
      <p:sp>
        <p:nvSpPr>
          <p:cNvPr id="6" name="Footer Placeholder 5">
            <a:extLst>
              <a:ext uri="{FF2B5EF4-FFF2-40B4-BE49-F238E27FC236}">
                <a16:creationId xmlns:a16="http://schemas.microsoft.com/office/drawing/2014/main" id="{9404B1BD-F205-48D1-9297-7E8274711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D92E7-4BC0-4C11-B8EF-2264FE775D14}"/>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174925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D84E-2FFE-4724-93A7-A3C2100A9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EAFF0C-1DA6-45E9-A46B-F781A47B5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FED2A0-ED21-48A2-A6C2-DAC8B069C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F70CB5-D05B-4BE6-ADC6-9D2FE76B76EA}"/>
              </a:ext>
            </a:extLst>
          </p:cNvPr>
          <p:cNvSpPr>
            <a:spLocks noGrp="1"/>
          </p:cNvSpPr>
          <p:nvPr>
            <p:ph type="dt" sz="half" idx="10"/>
          </p:nvPr>
        </p:nvSpPr>
        <p:spPr/>
        <p:txBody>
          <a:bodyPr/>
          <a:lstStyle/>
          <a:p>
            <a:fld id="{084893FC-C2A8-4E7E-B5B5-8C0C28FD7C95}" type="datetime1">
              <a:rPr lang="en-US" smtClean="0"/>
              <a:t>9/15/2018</a:t>
            </a:fld>
            <a:endParaRPr lang="en-US"/>
          </a:p>
        </p:txBody>
      </p:sp>
      <p:sp>
        <p:nvSpPr>
          <p:cNvPr id="6" name="Footer Placeholder 5">
            <a:extLst>
              <a:ext uri="{FF2B5EF4-FFF2-40B4-BE49-F238E27FC236}">
                <a16:creationId xmlns:a16="http://schemas.microsoft.com/office/drawing/2014/main" id="{9E1F10AE-E6C4-4220-BC51-EBA3EBCE9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A1D5D-F127-40D9-856B-D178A9E7786B}"/>
              </a:ext>
            </a:extLst>
          </p:cNvPr>
          <p:cNvSpPr>
            <a:spLocks noGrp="1"/>
          </p:cNvSpPr>
          <p:nvPr>
            <p:ph type="sldNum" sz="quarter" idx="12"/>
          </p:nvPr>
        </p:nvSpPr>
        <p:spPr/>
        <p:txBody>
          <a:bodyPr/>
          <a:lstStyle/>
          <a:p>
            <a:fld id="{3D36B63E-7A4B-4189-A8A8-9D03AFCFBD22}" type="slidenum">
              <a:rPr lang="en-US" smtClean="0"/>
              <a:t>‹#›</a:t>
            </a:fld>
            <a:endParaRPr lang="en-US"/>
          </a:p>
        </p:txBody>
      </p:sp>
    </p:spTree>
    <p:extLst>
      <p:ext uri="{BB962C8B-B14F-4D97-AF65-F5344CB8AC3E}">
        <p14:creationId xmlns:p14="http://schemas.microsoft.com/office/powerpoint/2010/main" val="162771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F05BB-323B-4B1C-A95A-7A2F099D66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19C625-0999-4BCA-B86D-07D37DB79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67A9B-B6B8-48B4-B6B1-C6A7CC538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EBACE-DA84-4033-B626-13163685894B}" type="datetime1">
              <a:rPr lang="en-US" smtClean="0"/>
              <a:t>9/15/2018</a:t>
            </a:fld>
            <a:endParaRPr lang="en-US"/>
          </a:p>
        </p:txBody>
      </p:sp>
      <p:sp>
        <p:nvSpPr>
          <p:cNvPr id="5" name="Footer Placeholder 4">
            <a:extLst>
              <a:ext uri="{FF2B5EF4-FFF2-40B4-BE49-F238E27FC236}">
                <a16:creationId xmlns:a16="http://schemas.microsoft.com/office/drawing/2014/main" id="{6F447D3E-570B-4535-B794-02DF7EFE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2FFD0B-0644-45CB-8749-2ADD64B925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6B63E-7A4B-4189-A8A8-9D03AFCFBD22}" type="slidenum">
              <a:rPr lang="en-US" smtClean="0"/>
              <a:t>‹#›</a:t>
            </a:fld>
            <a:endParaRPr lang="en-US"/>
          </a:p>
        </p:txBody>
      </p:sp>
    </p:spTree>
    <p:extLst>
      <p:ext uri="{BB962C8B-B14F-4D97-AF65-F5344CB8AC3E}">
        <p14:creationId xmlns:p14="http://schemas.microsoft.com/office/powerpoint/2010/main" val="1177678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wigmedia.com/"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swiglive.com/" TargetMode="External"/><Relationship Id="rId5" Type="http://schemas.openxmlformats.org/officeDocument/2006/relationships/hyperlink" Target="http://www.chanall.tv/" TargetMode="External"/><Relationship Id="rId4" Type="http://schemas.openxmlformats.org/officeDocument/2006/relationships/hyperlink" Target="http://www.swig.t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swig.tv/" TargetMode="External"/><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A0A690-2855-49E7-836A-FF31786B3130}"/>
              </a:ext>
            </a:extLst>
          </p:cNvPr>
          <p:cNvSpPr>
            <a:spLocks noGrp="1"/>
          </p:cNvSpPr>
          <p:nvPr>
            <p:ph type="sldNum" sz="quarter" idx="12"/>
          </p:nvPr>
        </p:nvSpPr>
        <p:spPr/>
        <p:txBody>
          <a:bodyPr/>
          <a:lstStyle/>
          <a:p>
            <a:fld id="{3D36B63E-7A4B-4189-A8A8-9D03AFCFBD22}" type="slidenum">
              <a:rPr lang="en-US" smtClean="0"/>
              <a:t>1</a:t>
            </a:fld>
            <a:endParaRPr lang="en-US" dirty="0"/>
          </a:p>
        </p:txBody>
      </p:sp>
      <p:pic>
        <p:nvPicPr>
          <p:cNvPr id="7" name="Picture 6" descr="A picture containing object&#10;&#10;Description generated with high confidence">
            <a:extLst>
              <a:ext uri="{FF2B5EF4-FFF2-40B4-BE49-F238E27FC236}">
                <a16:creationId xmlns:a16="http://schemas.microsoft.com/office/drawing/2014/main" id="{88E2DDA9-33DF-427D-944A-F679C3AFD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490" y="554881"/>
            <a:ext cx="2938835" cy="1331741"/>
          </a:xfrm>
          <a:prstGeom prst="rect">
            <a:avLst/>
          </a:prstGeom>
        </p:spPr>
      </p:pic>
      <p:sp>
        <p:nvSpPr>
          <p:cNvPr id="8" name="TextBox 7">
            <a:extLst>
              <a:ext uri="{FF2B5EF4-FFF2-40B4-BE49-F238E27FC236}">
                <a16:creationId xmlns:a16="http://schemas.microsoft.com/office/drawing/2014/main" id="{A30D1F7C-31C5-4FDA-9656-78D6B2ECDF6D}"/>
              </a:ext>
            </a:extLst>
          </p:cNvPr>
          <p:cNvSpPr txBox="1"/>
          <p:nvPr/>
        </p:nvSpPr>
        <p:spPr>
          <a:xfrm>
            <a:off x="1716835" y="2087389"/>
            <a:ext cx="8449485" cy="2154436"/>
          </a:xfrm>
          <a:prstGeom prst="rect">
            <a:avLst/>
          </a:prstGeom>
          <a:noFill/>
        </p:spPr>
        <p:txBody>
          <a:bodyPr wrap="square" rtlCol="0">
            <a:spAutoFit/>
          </a:bodyPr>
          <a:lstStyle/>
          <a:p>
            <a:pPr algn="ctr"/>
            <a:r>
              <a:rPr lang="en-US" sz="2400" b="1" dirty="0"/>
              <a:t>     Original, 24/7 Live, Special Interest &amp; Entertainment Channel</a:t>
            </a:r>
          </a:p>
          <a:p>
            <a:pPr algn="ctr"/>
            <a:r>
              <a:rPr lang="en-US" sz="2400" b="1" dirty="0"/>
              <a:t>from Swig Media</a:t>
            </a:r>
          </a:p>
          <a:p>
            <a:pPr algn="ctr"/>
            <a:r>
              <a:rPr lang="en-US" sz="2400" b="1" dirty="0"/>
              <a:t> Streaming to All Screens Globally.</a:t>
            </a:r>
          </a:p>
          <a:p>
            <a:pPr algn="ctr"/>
            <a:r>
              <a:rPr lang="en-US" sz="1400" b="1" dirty="0"/>
              <a:t>Updated September 2018</a:t>
            </a:r>
          </a:p>
          <a:p>
            <a:endParaRPr lang="en-US" sz="2400" b="1" dirty="0"/>
          </a:p>
          <a:p>
            <a:r>
              <a:rPr lang="en-US" sz="2400" b="1" dirty="0"/>
              <a:t> </a:t>
            </a:r>
          </a:p>
        </p:txBody>
      </p:sp>
      <p:sp>
        <p:nvSpPr>
          <p:cNvPr id="11" name="TextBox 10">
            <a:extLst>
              <a:ext uri="{FF2B5EF4-FFF2-40B4-BE49-F238E27FC236}">
                <a16:creationId xmlns:a16="http://schemas.microsoft.com/office/drawing/2014/main" id="{001403AA-B1AF-4499-A9B2-5ADEE14F5E58}"/>
              </a:ext>
            </a:extLst>
          </p:cNvPr>
          <p:cNvSpPr txBox="1"/>
          <p:nvPr/>
        </p:nvSpPr>
        <p:spPr>
          <a:xfrm>
            <a:off x="3703112" y="6155583"/>
            <a:ext cx="5991307" cy="276999"/>
          </a:xfrm>
          <a:prstGeom prst="rect">
            <a:avLst/>
          </a:prstGeom>
          <a:noFill/>
        </p:spPr>
        <p:txBody>
          <a:bodyPr wrap="square" rtlCol="0">
            <a:spAutoFit/>
          </a:bodyPr>
          <a:lstStyle/>
          <a:p>
            <a:r>
              <a:rPr lang="en-US" sz="1200" dirty="0">
                <a:hlinkClick r:id="rId3"/>
              </a:rPr>
              <a:t>www.SwigMedia.com</a:t>
            </a:r>
            <a:r>
              <a:rPr lang="en-US" sz="1200" dirty="0"/>
              <a:t> / </a:t>
            </a:r>
            <a:r>
              <a:rPr lang="en-US" sz="1200" dirty="0">
                <a:hlinkClick r:id="rId4"/>
              </a:rPr>
              <a:t>www.Swig.tv</a:t>
            </a:r>
            <a:r>
              <a:rPr lang="en-US" sz="1200" dirty="0"/>
              <a:t> /</a:t>
            </a:r>
            <a:r>
              <a:rPr lang="en-US" sz="1200" dirty="0">
                <a:solidFill>
                  <a:srgbClr val="116AC4"/>
                </a:solidFill>
              </a:rPr>
              <a:t> </a:t>
            </a:r>
            <a:r>
              <a:rPr lang="en-US" sz="1200" u="sng" dirty="0">
                <a:solidFill>
                  <a:srgbClr val="116AC4"/>
                </a:solidFill>
                <a:hlinkClick r:id="rId5"/>
              </a:rPr>
              <a:t>www.ChanAll.tv</a:t>
            </a:r>
            <a:r>
              <a:rPr lang="en-US" sz="1200" u="sng" dirty="0">
                <a:solidFill>
                  <a:srgbClr val="116AC4"/>
                </a:solidFill>
              </a:rPr>
              <a:t> /</a:t>
            </a:r>
            <a:r>
              <a:rPr lang="en-US" sz="1200" u="sng" dirty="0">
                <a:solidFill>
                  <a:srgbClr val="116AC4"/>
                </a:solidFill>
                <a:hlinkClick r:id="rId6"/>
              </a:rPr>
              <a:t> www.SwigLive.com</a:t>
            </a:r>
            <a:r>
              <a:rPr lang="en-US" sz="1200" dirty="0">
                <a:solidFill>
                  <a:srgbClr val="116AC4"/>
                </a:solidFill>
              </a:rPr>
              <a:t> </a:t>
            </a:r>
            <a:endParaRPr lang="en-US" sz="1200" u="sng" dirty="0">
              <a:solidFill>
                <a:srgbClr val="116AC4"/>
              </a:solidFill>
            </a:endParaRPr>
          </a:p>
        </p:txBody>
      </p:sp>
      <p:pic>
        <p:nvPicPr>
          <p:cNvPr id="2" name="Picture 1">
            <a:extLst>
              <a:ext uri="{FF2B5EF4-FFF2-40B4-BE49-F238E27FC236}">
                <a16:creationId xmlns:a16="http://schemas.microsoft.com/office/drawing/2014/main" id="{B9A9C9AF-72D9-4E98-B10F-5C45E98E6209}"/>
              </a:ext>
            </a:extLst>
          </p:cNvPr>
          <p:cNvPicPr>
            <a:picLocks noChangeAspect="1"/>
          </p:cNvPicPr>
          <p:nvPr/>
        </p:nvPicPr>
        <p:blipFill>
          <a:blip r:embed="rId7"/>
          <a:stretch>
            <a:fillRect/>
          </a:stretch>
        </p:blipFill>
        <p:spPr>
          <a:xfrm>
            <a:off x="3913917" y="3629752"/>
            <a:ext cx="4268992" cy="2372642"/>
          </a:xfrm>
          <a:prstGeom prst="rect">
            <a:avLst/>
          </a:prstGeom>
        </p:spPr>
      </p:pic>
    </p:spTree>
    <p:extLst>
      <p:ext uri="{BB962C8B-B14F-4D97-AF65-F5344CB8AC3E}">
        <p14:creationId xmlns:p14="http://schemas.microsoft.com/office/powerpoint/2010/main" val="178151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D4201A-EA03-4D57-8254-D4BC7D894F69}"/>
              </a:ext>
            </a:extLst>
          </p:cNvPr>
          <p:cNvSpPr/>
          <p:nvPr/>
        </p:nvSpPr>
        <p:spPr>
          <a:xfrm>
            <a:off x="236453" y="230790"/>
            <a:ext cx="4893776" cy="369332"/>
          </a:xfrm>
          <a:prstGeom prst="rect">
            <a:avLst/>
          </a:prstGeom>
        </p:spPr>
        <p:txBody>
          <a:bodyPr wrap="none">
            <a:spAutoFit/>
          </a:bodyPr>
          <a:lstStyle/>
          <a:p>
            <a:r>
              <a:rPr lang="en-US" b="1" dirty="0"/>
              <a:t>Swig Media - Original Music TV Channels ( Asian )</a:t>
            </a:r>
          </a:p>
        </p:txBody>
      </p:sp>
      <p:pic>
        <p:nvPicPr>
          <p:cNvPr id="4" name="Picture 3">
            <a:extLst>
              <a:ext uri="{FF2B5EF4-FFF2-40B4-BE49-F238E27FC236}">
                <a16:creationId xmlns:a16="http://schemas.microsoft.com/office/drawing/2014/main" id="{102747DD-AB2E-4695-AEAC-90CBED4A8E3C}"/>
              </a:ext>
            </a:extLst>
          </p:cNvPr>
          <p:cNvPicPr>
            <a:picLocks noChangeAspect="1"/>
          </p:cNvPicPr>
          <p:nvPr/>
        </p:nvPicPr>
        <p:blipFill>
          <a:blip r:embed="rId2"/>
          <a:stretch>
            <a:fillRect/>
          </a:stretch>
        </p:blipFill>
        <p:spPr>
          <a:xfrm>
            <a:off x="311020" y="617533"/>
            <a:ext cx="8405761" cy="1836587"/>
          </a:xfrm>
          <a:prstGeom prst="rect">
            <a:avLst/>
          </a:prstGeom>
        </p:spPr>
      </p:pic>
      <p:sp>
        <p:nvSpPr>
          <p:cNvPr id="6" name="Rectangle 5">
            <a:extLst>
              <a:ext uri="{FF2B5EF4-FFF2-40B4-BE49-F238E27FC236}">
                <a16:creationId xmlns:a16="http://schemas.microsoft.com/office/drawing/2014/main" id="{EAE46CB1-45CD-4E06-8E22-E28106476CEE}"/>
              </a:ext>
            </a:extLst>
          </p:cNvPr>
          <p:cNvSpPr/>
          <p:nvPr/>
        </p:nvSpPr>
        <p:spPr>
          <a:xfrm>
            <a:off x="3017441" y="2629710"/>
            <a:ext cx="5369785" cy="1415772"/>
          </a:xfrm>
          <a:prstGeom prst="rect">
            <a:avLst/>
          </a:prstGeom>
        </p:spPr>
        <p:txBody>
          <a:bodyPr wrap="square">
            <a:spAutoFit/>
          </a:bodyPr>
          <a:lstStyle/>
          <a:p>
            <a:r>
              <a:rPr lang="en-US" sz="1400" b="1" dirty="0"/>
              <a:t>Sunburn TV is a newly launched 24/7 channels in partnership with Sunburn, the producers of the largest annual music festival in Asia and one of the top 10 Festivals in the World</a:t>
            </a:r>
            <a:r>
              <a:rPr lang="en-US" sz="1400" dirty="0"/>
              <a:t>. Sunburn TV feature non-stop Electronic Dance, Trance, House, Tech House, Future House, Progressive House, Tropical House, and Psychedelic Trance music performed by top International DJ’s and recording artists</a:t>
            </a:r>
            <a:r>
              <a:rPr lang="en-US" sz="1600" dirty="0"/>
              <a:t>. </a:t>
            </a:r>
          </a:p>
        </p:txBody>
      </p:sp>
      <p:pic>
        <p:nvPicPr>
          <p:cNvPr id="7" name="Picture 6">
            <a:extLst>
              <a:ext uri="{FF2B5EF4-FFF2-40B4-BE49-F238E27FC236}">
                <a16:creationId xmlns:a16="http://schemas.microsoft.com/office/drawing/2014/main" id="{72FC58ED-7A81-45F9-891B-5402F5BA8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84" y="2146125"/>
            <a:ext cx="1711967" cy="1666909"/>
          </a:xfrm>
          <a:prstGeom prst="rect">
            <a:avLst/>
          </a:prstGeom>
        </p:spPr>
      </p:pic>
      <p:pic>
        <p:nvPicPr>
          <p:cNvPr id="8" name="Picture 7">
            <a:extLst>
              <a:ext uri="{FF2B5EF4-FFF2-40B4-BE49-F238E27FC236}">
                <a16:creationId xmlns:a16="http://schemas.microsoft.com/office/drawing/2014/main" id="{F105A908-797D-4FC1-BD35-432E30D53E78}"/>
              </a:ext>
            </a:extLst>
          </p:cNvPr>
          <p:cNvPicPr>
            <a:picLocks noChangeAspect="1"/>
          </p:cNvPicPr>
          <p:nvPr/>
        </p:nvPicPr>
        <p:blipFill>
          <a:blip r:embed="rId4"/>
          <a:stretch>
            <a:fillRect/>
          </a:stretch>
        </p:blipFill>
        <p:spPr>
          <a:xfrm>
            <a:off x="176382" y="4730393"/>
            <a:ext cx="8801699" cy="1510074"/>
          </a:xfrm>
          <a:prstGeom prst="rect">
            <a:avLst/>
          </a:prstGeom>
        </p:spPr>
      </p:pic>
      <p:sp>
        <p:nvSpPr>
          <p:cNvPr id="9" name="Slide Number Placeholder 8">
            <a:extLst>
              <a:ext uri="{FF2B5EF4-FFF2-40B4-BE49-F238E27FC236}">
                <a16:creationId xmlns:a16="http://schemas.microsoft.com/office/drawing/2014/main" id="{E80B0D01-0F36-4FAA-99AC-82195DB211C4}"/>
              </a:ext>
            </a:extLst>
          </p:cNvPr>
          <p:cNvSpPr>
            <a:spLocks noGrp="1"/>
          </p:cNvSpPr>
          <p:nvPr>
            <p:ph type="sldNum" sz="quarter" idx="12"/>
          </p:nvPr>
        </p:nvSpPr>
        <p:spPr/>
        <p:txBody>
          <a:bodyPr/>
          <a:lstStyle/>
          <a:p>
            <a:fld id="{3D36B63E-7A4B-4189-A8A8-9D03AFCFBD22}" type="slidenum">
              <a:rPr lang="en-US" smtClean="0"/>
              <a:t>2</a:t>
            </a:fld>
            <a:endParaRPr lang="en-US"/>
          </a:p>
        </p:txBody>
      </p:sp>
      <p:pic>
        <p:nvPicPr>
          <p:cNvPr id="10" name="Picture 9" descr="A picture containing object&#10;&#10;Description generated with high confidence">
            <a:extLst>
              <a:ext uri="{FF2B5EF4-FFF2-40B4-BE49-F238E27FC236}">
                <a16:creationId xmlns:a16="http://schemas.microsoft.com/office/drawing/2014/main" id="{4D6D703D-11DE-4E6E-A36C-D25FAB6A99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9032" y="5824872"/>
            <a:ext cx="1057138" cy="479045"/>
          </a:xfrm>
          <a:prstGeom prst="rect">
            <a:avLst/>
          </a:prstGeom>
        </p:spPr>
      </p:pic>
      <p:sp>
        <p:nvSpPr>
          <p:cNvPr id="5" name="TextBox 4">
            <a:extLst>
              <a:ext uri="{FF2B5EF4-FFF2-40B4-BE49-F238E27FC236}">
                <a16:creationId xmlns:a16="http://schemas.microsoft.com/office/drawing/2014/main" id="{154EA38E-9898-4FBB-9FBE-0749E9ED6335}"/>
              </a:ext>
            </a:extLst>
          </p:cNvPr>
          <p:cNvSpPr txBox="1"/>
          <p:nvPr/>
        </p:nvSpPr>
        <p:spPr>
          <a:xfrm>
            <a:off x="9221432" y="797162"/>
            <a:ext cx="3049600" cy="738664"/>
          </a:xfrm>
          <a:prstGeom prst="rect">
            <a:avLst/>
          </a:prstGeom>
          <a:noFill/>
        </p:spPr>
        <p:txBody>
          <a:bodyPr wrap="square" rtlCol="0">
            <a:spAutoFit/>
          </a:bodyPr>
          <a:lstStyle/>
          <a:p>
            <a:r>
              <a:rPr lang="en-US" sz="1400" dirty="0"/>
              <a:t>Worldwide Rights</a:t>
            </a:r>
          </a:p>
          <a:p>
            <a:r>
              <a:rPr lang="en-US" sz="1400" dirty="0"/>
              <a:t>HD</a:t>
            </a:r>
          </a:p>
          <a:p>
            <a:r>
              <a:rPr lang="en-US" sz="1400" dirty="0"/>
              <a:t>link: </a:t>
            </a:r>
            <a:r>
              <a:rPr lang="en-US" sz="1400" dirty="0">
                <a:hlinkClick r:id="rId6"/>
              </a:rPr>
              <a:t>www.Swig.TV</a:t>
            </a:r>
            <a:r>
              <a:rPr lang="en-US" sz="1400" dirty="0"/>
              <a:t> (Live Channels)</a:t>
            </a:r>
          </a:p>
        </p:txBody>
      </p:sp>
      <p:sp>
        <p:nvSpPr>
          <p:cNvPr id="15" name="Rectangle 14">
            <a:extLst>
              <a:ext uri="{FF2B5EF4-FFF2-40B4-BE49-F238E27FC236}">
                <a16:creationId xmlns:a16="http://schemas.microsoft.com/office/drawing/2014/main" id="{69282CE1-9A98-41E9-9168-20B492EBDD74}"/>
              </a:ext>
            </a:extLst>
          </p:cNvPr>
          <p:cNvSpPr/>
          <p:nvPr/>
        </p:nvSpPr>
        <p:spPr>
          <a:xfrm>
            <a:off x="278529" y="4219215"/>
            <a:ext cx="4988353" cy="369332"/>
          </a:xfrm>
          <a:prstGeom prst="rect">
            <a:avLst/>
          </a:prstGeom>
        </p:spPr>
        <p:txBody>
          <a:bodyPr wrap="none">
            <a:spAutoFit/>
          </a:bodyPr>
          <a:lstStyle/>
          <a:p>
            <a:r>
              <a:rPr lang="en-US" b="1" dirty="0"/>
              <a:t>Swig Media - Original Music TV  Channels (English)</a:t>
            </a:r>
          </a:p>
        </p:txBody>
      </p:sp>
      <p:pic>
        <p:nvPicPr>
          <p:cNvPr id="16" name="Picture 15">
            <a:extLst>
              <a:ext uri="{FF2B5EF4-FFF2-40B4-BE49-F238E27FC236}">
                <a16:creationId xmlns:a16="http://schemas.microsoft.com/office/drawing/2014/main" id="{EAFF5560-7281-4A16-87FF-69116F194F3E}"/>
              </a:ext>
            </a:extLst>
          </p:cNvPr>
          <p:cNvPicPr>
            <a:picLocks noChangeAspect="1"/>
          </p:cNvPicPr>
          <p:nvPr/>
        </p:nvPicPr>
        <p:blipFill>
          <a:blip r:embed="rId7"/>
          <a:stretch>
            <a:fillRect/>
          </a:stretch>
        </p:blipFill>
        <p:spPr>
          <a:xfrm>
            <a:off x="9088568" y="2702209"/>
            <a:ext cx="2843233" cy="1000132"/>
          </a:xfrm>
          <a:prstGeom prst="rect">
            <a:avLst/>
          </a:prstGeom>
        </p:spPr>
      </p:pic>
      <p:pic>
        <p:nvPicPr>
          <p:cNvPr id="17" name="Picture 16">
            <a:extLst>
              <a:ext uri="{FF2B5EF4-FFF2-40B4-BE49-F238E27FC236}">
                <a16:creationId xmlns:a16="http://schemas.microsoft.com/office/drawing/2014/main" id="{2294EB76-A0F7-4532-BC53-45FE0F56FADD}"/>
              </a:ext>
            </a:extLst>
          </p:cNvPr>
          <p:cNvPicPr>
            <a:picLocks noChangeAspect="1"/>
          </p:cNvPicPr>
          <p:nvPr/>
        </p:nvPicPr>
        <p:blipFill>
          <a:blip r:embed="rId7"/>
          <a:stretch>
            <a:fillRect/>
          </a:stretch>
        </p:blipFill>
        <p:spPr>
          <a:xfrm>
            <a:off x="9278875" y="4706841"/>
            <a:ext cx="2843233" cy="1000132"/>
          </a:xfrm>
          <a:prstGeom prst="rect">
            <a:avLst/>
          </a:prstGeom>
        </p:spPr>
      </p:pic>
    </p:spTree>
    <p:extLst>
      <p:ext uri="{BB962C8B-B14F-4D97-AF65-F5344CB8AC3E}">
        <p14:creationId xmlns:p14="http://schemas.microsoft.com/office/powerpoint/2010/main" val="252239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0E995C-2EC8-40D4-A0C2-B4631E6DDA14}"/>
              </a:ext>
            </a:extLst>
          </p:cNvPr>
          <p:cNvPicPr>
            <a:picLocks noChangeAspect="1"/>
          </p:cNvPicPr>
          <p:nvPr/>
        </p:nvPicPr>
        <p:blipFill>
          <a:blip r:embed="rId2"/>
          <a:stretch>
            <a:fillRect/>
          </a:stretch>
        </p:blipFill>
        <p:spPr>
          <a:xfrm>
            <a:off x="481332" y="1076857"/>
            <a:ext cx="8129268" cy="3164800"/>
          </a:xfrm>
          <a:prstGeom prst="rect">
            <a:avLst/>
          </a:prstGeom>
        </p:spPr>
      </p:pic>
      <p:sp>
        <p:nvSpPr>
          <p:cNvPr id="3" name="Rectangle 2">
            <a:extLst>
              <a:ext uri="{FF2B5EF4-FFF2-40B4-BE49-F238E27FC236}">
                <a16:creationId xmlns:a16="http://schemas.microsoft.com/office/drawing/2014/main" id="{CA44E065-B4EE-4FA6-BFF4-831DE932FDC3}"/>
              </a:ext>
            </a:extLst>
          </p:cNvPr>
          <p:cNvSpPr/>
          <p:nvPr/>
        </p:nvSpPr>
        <p:spPr>
          <a:xfrm>
            <a:off x="558214" y="350414"/>
            <a:ext cx="4935454" cy="369332"/>
          </a:xfrm>
          <a:prstGeom prst="rect">
            <a:avLst/>
          </a:prstGeom>
        </p:spPr>
        <p:txBody>
          <a:bodyPr wrap="none">
            <a:spAutoFit/>
          </a:bodyPr>
          <a:lstStyle/>
          <a:p>
            <a:r>
              <a:rPr lang="en-US" b="1" dirty="0"/>
              <a:t>Swig Media - Original Music TV Channels (English)</a:t>
            </a:r>
          </a:p>
        </p:txBody>
      </p:sp>
      <p:pic>
        <p:nvPicPr>
          <p:cNvPr id="4" name="Picture 3">
            <a:extLst>
              <a:ext uri="{FF2B5EF4-FFF2-40B4-BE49-F238E27FC236}">
                <a16:creationId xmlns:a16="http://schemas.microsoft.com/office/drawing/2014/main" id="{920ACF65-44CD-4405-AE8E-5506A7ED0F7E}"/>
              </a:ext>
            </a:extLst>
          </p:cNvPr>
          <p:cNvPicPr>
            <a:picLocks noChangeAspect="1"/>
          </p:cNvPicPr>
          <p:nvPr/>
        </p:nvPicPr>
        <p:blipFill>
          <a:blip r:embed="rId3"/>
          <a:stretch>
            <a:fillRect/>
          </a:stretch>
        </p:blipFill>
        <p:spPr>
          <a:xfrm>
            <a:off x="630468" y="4418305"/>
            <a:ext cx="8129268" cy="1459000"/>
          </a:xfrm>
          <a:prstGeom prst="rect">
            <a:avLst/>
          </a:prstGeom>
        </p:spPr>
      </p:pic>
      <p:sp>
        <p:nvSpPr>
          <p:cNvPr id="5" name="Slide Number Placeholder 4">
            <a:extLst>
              <a:ext uri="{FF2B5EF4-FFF2-40B4-BE49-F238E27FC236}">
                <a16:creationId xmlns:a16="http://schemas.microsoft.com/office/drawing/2014/main" id="{69B818C9-7E79-45CA-9C55-0750AF2996DA}"/>
              </a:ext>
            </a:extLst>
          </p:cNvPr>
          <p:cNvSpPr>
            <a:spLocks noGrp="1"/>
          </p:cNvSpPr>
          <p:nvPr>
            <p:ph type="sldNum" sz="quarter" idx="12"/>
          </p:nvPr>
        </p:nvSpPr>
        <p:spPr/>
        <p:txBody>
          <a:bodyPr/>
          <a:lstStyle/>
          <a:p>
            <a:fld id="{3D36B63E-7A4B-4189-A8A8-9D03AFCFBD22}" type="slidenum">
              <a:rPr lang="en-US" smtClean="0"/>
              <a:t>3</a:t>
            </a:fld>
            <a:endParaRPr lang="en-US" dirty="0"/>
          </a:p>
        </p:txBody>
      </p:sp>
      <p:pic>
        <p:nvPicPr>
          <p:cNvPr id="6" name="Picture 5" descr="A picture containing object&#10;&#10;Description generated with high confidence">
            <a:extLst>
              <a:ext uri="{FF2B5EF4-FFF2-40B4-BE49-F238E27FC236}">
                <a16:creationId xmlns:a16="http://schemas.microsoft.com/office/drawing/2014/main" id="{2C3D7230-1FFF-4FCA-9D41-3BCEFFF00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4809" y="5877305"/>
            <a:ext cx="1057138" cy="479045"/>
          </a:xfrm>
          <a:prstGeom prst="rect">
            <a:avLst/>
          </a:prstGeom>
        </p:spPr>
      </p:pic>
      <p:pic>
        <p:nvPicPr>
          <p:cNvPr id="11" name="Picture 10">
            <a:extLst>
              <a:ext uri="{FF2B5EF4-FFF2-40B4-BE49-F238E27FC236}">
                <a16:creationId xmlns:a16="http://schemas.microsoft.com/office/drawing/2014/main" id="{DA6A67BB-6C3A-45B6-92B4-02AEB222F503}"/>
              </a:ext>
            </a:extLst>
          </p:cNvPr>
          <p:cNvPicPr>
            <a:picLocks noChangeAspect="1"/>
          </p:cNvPicPr>
          <p:nvPr/>
        </p:nvPicPr>
        <p:blipFill>
          <a:blip r:embed="rId5"/>
          <a:stretch>
            <a:fillRect/>
          </a:stretch>
        </p:blipFill>
        <p:spPr>
          <a:xfrm>
            <a:off x="8967885" y="994497"/>
            <a:ext cx="2843233" cy="1000132"/>
          </a:xfrm>
          <a:prstGeom prst="rect">
            <a:avLst/>
          </a:prstGeom>
        </p:spPr>
      </p:pic>
      <p:pic>
        <p:nvPicPr>
          <p:cNvPr id="12" name="Picture 11">
            <a:extLst>
              <a:ext uri="{FF2B5EF4-FFF2-40B4-BE49-F238E27FC236}">
                <a16:creationId xmlns:a16="http://schemas.microsoft.com/office/drawing/2014/main" id="{E3BE49FC-3711-41DD-87EB-86439F44A7AD}"/>
              </a:ext>
            </a:extLst>
          </p:cNvPr>
          <p:cNvPicPr>
            <a:picLocks noChangeAspect="1"/>
          </p:cNvPicPr>
          <p:nvPr/>
        </p:nvPicPr>
        <p:blipFill>
          <a:blip r:embed="rId5"/>
          <a:stretch>
            <a:fillRect/>
          </a:stretch>
        </p:blipFill>
        <p:spPr>
          <a:xfrm>
            <a:off x="9000377" y="2802323"/>
            <a:ext cx="2843233" cy="1000132"/>
          </a:xfrm>
          <a:prstGeom prst="rect">
            <a:avLst/>
          </a:prstGeom>
        </p:spPr>
      </p:pic>
      <p:pic>
        <p:nvPicPr>
          <p:cNvPr id="13" name="Picture 12">
            <a:extLst>
              <a:ext uri="{FF2B5EF4-FFF2-40B4-BE49-F238E27FC236}">
                <a16:creationId xmlns:a16="http://schemas.microsoft.com/office/drawing/2014/main" id="{FA2F08DB-8B3D-42E1-AA0F-4F49F918ACDA}"/>
              </a:ext>
            </a:extLst>
          </p:cNvPr>
          <p:cNvPicPr>
            <a:picLocks noChangeAspect="1"/>
          </p:cNvPicPr>
          <p:nvPr/>
        </p:nvPicPr>
        <p:blipFill>
          <a:blip r:embed="rId5"/>
          <a:stretch>
            <a:fillRect/>
          </a:stretch>
        </p:blipFill>
        <p:spPr>
          <a:xfrm>
            <a:off x="8967884" y="4548524"/>
            <a:ext cx="2843233" cy="1000132"/>
          </a:xfrm>
          <a:prstGeom prst="rect">
            <a:avLst/>
          </a:prstGeom>
        </p:spPr>
      </p:pic>
    </p:spTree>
    <p:extLst>
      <p:ext uri="{BB962C8B-B14F-4D97-AF65-F5344CB8AC3E}">
        <p14:creationId xmlns:p14="http://schemas.microsoft.com/office/powerpoint/2010/main" val="14912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B2970-65A9-4170-80CE-63E6E6A12845}"/>
              </a:ext>
            </a:extLst>
          </p:cNvPr>
          <p:cNvSpPr>
            <a:spLocks noGrp="1"/>
          </p:cNvSpPr>
          <p:nvPr>
            <p:ph type="sldNum" sz="quarter" idx="12"/>
          </p:nvPr>
        </p:nvSpPr>
        <p:spPr/>
        <p:txBody>
          <a:bodyPr/>
          <a:lstStyle/>
          <a:p>
            <a:fld id="{3D36B63E-7A4B-4189-A8A8-9D03AFCFBD22}" type="slidenum">
              <a:rPr lang="en-US" smtClean="0"/>
              <a:t>4</a:t>
            </a:fld>
            <a:endParaRPr lang="en-US"/>
          </a:p>
        </p:txBody>
      </p:sp>
      <p:pic>
        <p:nvPicPr>
          <p:cNvPr id="3" name="Picture 2" descr="A picture containing object&#10;&#10;Description generated with high confidence">
            <a:extLst>
              <a:ext uri="{FF2B5EF4-FFF2-40B4-BE49-F238E27FC236}">
                <a16:creationId xmlns:a16="http://schemas.microsoft.com/office/drawing/2014/main" id="{175816F7-B4A2-4654-8493-731193BF3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908" y="5868096"/>
            <a:ext cx="1057138" cy="479045"/>
          </a:xfrm>
          <a:prstGeom prst="rect">
            <a:avLst/>
          </a:prstGeom>
        </p:spPr>
      </p:pic>
      <p:pic>
        <p:nvPicPr>
          <p:cNvPr id="1026" name="Picture 2" descr="C:\Users\ivan\AppData\Local\Temp\SNAGHTMLdf65b18.PNG">
            <a:extLst>
              <a:ext uri="{FF2B5EF4-FFF2-40B4-BE49-F238E27FC236}">
                <a16:creationId xmlns:a16="http://schemas.microsoft.com/office/drawing/2014/main" id="{F7717465-6E4A-4E5B-BE38-827C4440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60" y="857757"/>
            <a:ext cx="2098014" cy="1662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711EC7-28EF-4E5B-A7A6-703708A2492B}"/>
              </a:ext>
            </a:extLst>
          </p:cNvPr>
          <p:cNvSpPr txBox="1"/>
          <p:nvPr/>
        </p:nvSpPr>
        <p:spPr>
          <a:xfrm>
            <a:off x="3187143" y="1416559"/>
            <a:ext cx="4869321" cy="800219"/>
          </a:xfrm>
          <a:prstGeom prst="rect">
            <a:avLst/>
          </a:prstGeom>
          <a:noFill/>
        </p:spPr>
        <p:txBody>
          <a:bodyPr wrap="square" rtlCol="0">
            <a:spAutoFit/>
          </a:bodyPr>
          <a:lstStyle/>
          <a:p>
            <a:r>
              <a:rPr lang="en-US" sz="1400" b="1" dirty="0"/>
              <a:t>Synergy Music TV.  </a:t>
            </a:r>
            <a:r>
              <a:rPr lang="en-US" sz="1400" dirty="0"/>
              <a:t>24/7 Non-stop Caribbean Music. Hottest new music videos, Live Concerts, Carnivals, Festivals, interviews with artist, behind the scenes action and Caribbean lifestyle</a:t>
            </a:r>
            <a:r>
              <a:rPr lang="en-US" dirty="0"/>
              <a:t>.</a:t>
            </a:r>
          </a:p>
        </p:txBody>
      </p:sp>
      <p:sp>
        <p:nvSpPr>
          <p:cNvPr id="9" name="TextBox 8">
            <a:extLst>
              <a:ext uri="{FF2B5EF4-FFF2-40B4-BE49-F238E27FC236}">
                <a16:creationId xmlns:a16="http://schemas.microsoft.com/office/drawing/2014/main" id="{5081F47E-C753-4AE9-9F18-4FC18D6CE4EC}"/>
              </a:ext>
            </a:extLst>
          </p:cNvPr>
          <p:cNvSpPr txBox="1"/>
          <p:nvPr/>
        </p:nvSpPr>
        <p:spPr>
          <a:xfrm>
            <a:off x="354258" y="352763"/>
            <a:ext cx="7276572" cy="646331"/>
          </a:xfrm>
          <a:prstGeom prst="rect">
            <a:avLst/>
          </a:prstGeom>
          <a:noFill/>
        </p:spPr>
        <p:txBody>
          <a:bodyPr wrap="square" rtlCol="0">
            <a:spAutoFit/>
          </a:bodyPr>
          <a:lstStyle/>
          <a:p>
            <a:r>
              <a:rPr lang="en-US" b="1" dirty="0"/>
              <a:t>Swig Media - Original Music  TV Channel ( Trinidad and Tobago - English)</a:t>
            </a:r>
          </a:p>
          <a:p>
            <a:endParaRPr lang="en-US" dirty="0"/>
          </a:p>
        </p:txBody>
      </p:sp>
      <p:sp>
        <p:nvSpPr>
          <p:cNvPr id="10" name="TextBox 9">
            <a:extLst>
              <a:ext uri="{FF2B5EF4-FFF2-40B4-BE49-F238E27FC236}">
                <a16:creationId xmlns:a16="http://schemas.microsoft.com/office/drawing/2014/main" id="{70933E2F-8F5D-43BA-960F-8F523596FAA9}"/>
              </a:ext>
            </a:extLst>
          </p:cNvPr>
          <p:cNvSpPr txBox="1"/>
          <p:nvPr/>
        </p:nvSpPr>
        <p:spPr>
          <a:xfrm>
            <a:off x="417745" y="2782669"/>
            <a:ext cx="6340459" cy="646331"/>
          </a:xfrm>
          <a:prstGeom prst="rect">
            <a:avLst/>
          </a:prstGeom>
          <a:noFill/>
        </p:spPr>
        <p:txBody>
          <a:bodyPr wrap="square" rtlCol="0">
            <a:spAutoFit/>
          </a:bodyPr>
          <a:lstStyle/>
          <a:p>
            <a:r>
              <a:rPr lang="en-US" b="1" dirty="0"/>
              <a:t>Entertainment  TV Channel   (Trinidad  - English)</a:t>
            </a:r>
          </a:p>
          <a:p>
            <a:endParaRPr lang="en-US" dirty="0"/>
          </a:p>
        </p:txBody>
      </p:sp>
      <p:pic>
        <p:nvPicPr>
          <p:cNvPr id="12" name="Picture 11">
            <a:extLst>
              <a:ext uri="{FF2B5EF4-FFF2-40B4-BE49-F238E27FC236}">
                <a16:creationId xmlns:a16="http://schemas.microsoft.com/office/drawing/2014/main" id="{2EEF1B3B-5E8C-4CE0-A6DF-4955F95F3929}"/>
              </a:ext>
            </a:extLst>
          </p:cNvPr>
          <p:cNvPicPr>
            <a:picLocks noChangeAspect="1"/>
          </p:cNvPicPr>
          <p:nvPr/>
        </p:nvPicPr>
        <p:blipFill>
          <a:blip r:embed="rId4"/>
          <a:stretch>
            <a:fillRect/>
          </a:stretch>
        </p:blipFill>
        <p:spPr>
          <a:xfrm>
            <a:off x="62919" y="3615638"/>
            <a:ext cx="9612804" cy="1599069"/>
          </a:xfrm>
          <a:prstGeom prst="rect">
            <a:avLst/>
          </a:prstGeom>
        </p:spPr>
      </p:pic>
      <p:sp>
        <p:nvSpPr>
          <p:cNvPr id="13" name="TextBox 12">
            <a:extLst>
              <a:ext uri="{FF2B5EF4-FFF2-40B4-BE49-F238E27FC236}">
                <a16:creationId xmlns:a16="http://schemas.microsoft.com/office/drawing/2014/main" id="{F671DE7E-DF45-4005-B266-34AB716F881A}"/>
              </a:ext>
            </a:extLst>
          </p:cNvPr>
          <p:cNvSpPr txBox="1"/>
          <p:nvPr/>
        </p:nvSpPr>
        <p:spPr>
          <a:xfrm>
            <a:off x="10090890" y="3169251"/>
            <a:ext cx="1545661" cy="646331"/>
          </a:xfrm>
          <a:prstGeom prst="rect">
            <a:avLst/>
          </a:prstGeom>
          <a:noFill/>
        </p:spPr>
        <p:txBody>
          <a:bodyPr wrap="square" rtlCol="0">
            <a:spAutoFit/>
          </a:bodyPr>
          <a:lstStyle/>
          <a:p>
            <a:endParaRPr lang="en-US" dirty="0"/>
          </a:p>
          <a:p>
            <a:endParaRPr lang="en-US" dirty="0"/>
          </a:p>
        </p:txBody>
      </p:sp>
      <p:pic>
        <p:nvPicPr>
          <p:cNvPr id="14" name="Picture 13">
            <a:extLst>
              <a:ext uri="{FF2B5EF4-FFF2-40B4-BE49-F238E27FC236}">
                <a16:creationId xmlns:a16="http://schemas.microsoft.com/office/drawing/2014/main" id="{B97299A5-A2C4-425D-B69C-5C1AFF4A5160}"/>
              </a:ext>
            </a:extLst>
          </p:cNvPr>
          <p:cNvPicPr>
            <a:picLocks noChangeAspect="1"/>
          </p:cNvPicPr>
          <p:nvPr/>
        </p:nvPicPr>
        <p:blipFill>
          <a:blip r:embed="rId5"/>
          <a:stretch>
            <a:fillRect/>
          </a:stretch>
        </p:blipFill>
        <p:spPr>
          <a:xfrm>
            <a:off x="9348767" y="1067818"/>
            <a:ext cx="2843233" cy="1000132"/>
          </a:xfrm>
          <a:prstGeom prst="rect">
            <a:avLst/>
          </a:prstGeom>
        </p:spPr>
      </p:pic>
      <p:pic>
        <p:nvPicPr>
          <p:cNvPr id="16" name="Picture 15">
            <a:extLst>
              <a:ext uri="{FF2B5EF4-FFF2-40B4-BE49-F238E27FC236}">
                <a16:creationId xmlns:a16="http://schemas.microsoft.com/office/drawing/2014/main" id="{2A5669D7-BD96-463C-8E63-48DC0539C2D3}"/>
              </a:ext>
            </a:extLst>
          </p:cNvPr>
          <p:cNvPicPr>
            <a:picLocks noChangeAspect="1"/>
          </p:cNvPicPr>
          <p:nvPr/>
        </p:nvPicPr>
        <p:blipFill>
          <a:blip r:embed="rId5"/>
          <a:stretch>
            <a:fillRect/>
          </a:stretch>
        </p:blipFill>
        <p:spPr>
          <a:xfrm>
            <a:off x="9203291" y="3620398"/>
            <a:ext cx="2843233" cy="1000132"/>
          </a:xfrm>
          <a:prstGeom prst="rect">
            <a:avLst/>
          </a:prstGeom>
        </p:spPr>
      </p:pic>
    </p:spTree>
    <p:extLst>
      <p:ext uri="{BB962C8B-B14F-4D97-AF65-F5344CB8AC3E}">
        <p14:creationId xmlns:p14="http://schemas.microsoft.com/office/powerpoint/2010/main" val="322989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8BDB14-D33E-4C7D-8255-460CBF9A683D}"/>
              </a:ext>
            </a:extLst>
          </p:cNvPr>
          <p:cNvSpPr>
            <a:spLocks noGrp="1"/>
          </p:cNvSpPr>
          <p:nvPr>
            <p:ph type="sldNum" sz="quarter" idx="12"/>
          </p:nvPr>
        </p:nvSpPr>
        <p:spPr/>
        <p:txBody>
          <a:bodyPr/>
          <a:lstStyle/>
          <a:p>
            <a:fld id="{3D36B63E-7A4B-4189-A8A8-9D03AFCFBD22}" type="slidenum">
              <a:rPr lang="en-US" smtClean="0"/>
              <a:t>5</a:t>
            </a:fld>
            <a:endParaRPr lang="en-US"/>
          </a:p>
        </p:txBody>
      </p:sp>
      <p:sp>
        <p:nvSpPr>
          <p:cNvPr id="4" name="TextBox 3">
            <a:extLst>
              <a:ext uri="{FF2B5EF4-FFF2-40B4-BE49-F238E27FC236}">
                <a16:creationId xmlns:a16="http://schemas.microsoft.com/office/drawing/2014/main" id="{D6B5F678-4DAF-43A8-9AAD-F9943DDA53A0}"/>
              </a:ext>
            </a:extLst>
          </p:cNvPr>
          <p:cNvSpPr txBox="1"/>
          <p:nvPr/>
        </p:nvSpPr>
        <p:spPr>
          <a:xfrm>
            <a:off x="2952460" y="3140359"/>
            <a:ext cx="6287079" cy="1815882"/>
          </a:xfrm>
          <a:prstGeom prst="rect">
            <a:avLst/>
          </a:prstGeom>
          <a:noFill/>
        </p:spPr>
        <p:txBody>
          <a:bodyPr wrap="square" rtlCol="0">
            <a:spAutoFit/>
          </a:bodyPr>
          <a:lstStyle/>
          <a:p>
            <a:r>
              <a:rPr lang="en-US" sz="1400" b="1" dirty="0"/>
              <a:t>The </a:t>
            </a:r>
            <a:r>
              <a:rPr lang="en-US" sz="1400" b="1" dirty="0" err="1"/>
              <a:t>SemeTv</a:t>
            </a:r>
            <a:r>
              <a:rPr lang="en-US" sz="1400" b="1" dirty="0"/>
              <a:t> Broadcast Network explores the African American Film Experience within American Cinema by showcasing and explaining the different genres of African American Cinematic work</a:t>
            </a:r>
            <a:r>
              <a:rPr lang="en-US" sz="1400" dirty="0"/>
              <a:t>.  </a:t>
            </a:r>
            <a:r>
              <a:rPr lang="en-US" sz="1400" dirty="0" err="1"/>
              <a:t>SemeTV</a:t>
            </a:r>
            <a:r>
              <a:rPr lang="en-US" sz="1400" dirty="0"/>
              <a:t> also  provides independent content producers of all backgrounds a worldwide presentation of their work with a weekly independent producers showcase series.  Seme TV broadcasts popular Retro Television shows, cartoons, movies and  original programming.  Seme TV is a channel that educates, and entertains its viewers, while providing a platform for content creators.</a:t>
            </a:r>
          </a:p>
        </p:txBody>
      </p:sp>
      <p:pic>
        <p:nvPicPr>
          <p:cNvPr id="5" name="Picture 4">
            <a:extLst>
              <a:ext uri="{FF2B5EF4-FFF2-40B4-BE49-F238E27FC236}">
                <a16:creationId xmlns:a16="http://schemas.microsoft.com/office/drawing/2014/main" id="{5749A1DC-9069-440E-A7C6-D1135BA724CF}"/>
              </a:ext>
            </a:extLst>
          </p:cNvPr>
          <p:cNvPicPr>
            <a:picLocks noChangeAspect="1"/>
          </p:cNvPicPr>
          <p:nvPr/>
        </p:nvPicPr>
        <p:blipFill>
          <a:blip r:embed="rId2"/>
          <a:stretch>
            <a:fillRect/>
          </a:stretch>
        </p:blipFill>
        <p:spPr>
          <a:xfrm>
            <a:off x="596136" y="3240032"/>
            <a:ext cx="1979480" cy="1225210"/>
          </a:xfrm>
          <a:prstGeom prst="rect">
            <a:avLst/>
          </a:prstGeom>
        </p:spPr>
      </p:pic>
      <p:pic>
        <p:nvPicPr>
          <p:cNvPr id="6" name="Picture 5">
            <a:extLst>
              <a:ext uri="{FF2B5EF4-FFF2-40B4-BE49-F238E27FC236}">
                <a16:creationId xmlns:a16="http://schemas.microsoft.com/office/drawing/2014/main" id="{C6AD4856-CB98-492B-942D-542F3EC9A015}"/>
              </a:ext>
            </a:extLst>
          </p:cNvPr>
          <p:cNvPicPr/>
          <p:nvPr/>
        </p:nvPicPr>
        <p:blipFill>
          <a:blip r:embed="rId3"/>
          <a:stretch>
            <a:fillRect/>
          </a:stretch>
        </p:blipFill>
        <p:spPr>
          <a:xfrm>
            <a:off x="461888" y="1072761"/>
            <a:ext cx="1863953" cy="1527603"/>
          </a:xfrm>
          <a:prstGeom prst="rect">
            <a:avLst/>
          </a:prstGeom>
        </p:spPr>
      </p:pic>
      <p:sp>
        <p:nvSpPr>
          <p:cNvPr id="7" name="TextBox 6">
            <a:extLst>
              <a:ext uri="{FF2B5EF4-FFF2-40B4-BE49-F238E27FC236}">
                <a16:creationId xmlns:a16="http://schemas.microsoft.com/office/drawing/2014/main" id="{62317F9D-77BA-409D-8EF0-AA7AE6E60E40}"/>
              </a:ext>
            </a:extLst>
          </p:cNvPr>
          <p:cNvSpPr txBox="1"/>
          <p:nvPr/>
        </p:nvSpPr>
        <p:spPr>
          <a:xfrm>
            <a:off x="2854599" y="1248052"/>
            <a:ext cx="6071245" cy="1446550"/>
          </a:xfrm>
          <a:prstGeom prst="rect">
            <a:avLst/>
          </a:prstGeom>
          <a:noFill/>
        </p:spPr>
        <p:txBody>
          <a:bodyPr wrap="square" rtlCol="0">
            <a:spAutoFit/>
          </a:bodyPr>
          <a:lstStyle/>
          <a:p>
            <a:r>
              <a:rPr lang="en-US" sz="1400" b="1" dirty="0"/>
              <a:t>FEVA TV is Canada’s leading 24-hour Black television network. </a:t>
            </a:r>
            <a:r>
              <a:rPr lang="en-US" sz="1400" dirty="0"/>
              <a:t>Feva is a specialty entertainment channel that features programming from Africa, the Caribbean and the black diaspora. The channel features unique programming that includes award winning documentaries, concerts, variety shows, reality shows, drama series, and comedy shows.</a:t>
            </a:r>
          </a:p>
          <a:p>
            <a:endParaRPr lang="en-US" dirty="0"/>
          </a:p>
        </p:txBody>
      </p:sp>
      <p:sp>
        <p:nvSpPr>
          <p:cNvPr id="8" name="Rectangle 7">
            <a:extLst>
              <a:ext uri="{FF2B5EF4-FFF2-40B4-BE49-F238E27FC236}">
                <a16:creationId xmlns:a16="http://schemas.microsoft.com/office/drawing/2014/main" id="{3B3F99DB-A2C0-421E-A60E-5D9C9E1EEF20}"/>
              </a:ext>
            </a:extLst>
          </p:cNvPr>
          <p:cNvSpPr/>
          <p:nvPr/>
        </p:nvSpPr>
        <p:spPr>
          <a:xfrm>
            <a:off x="359385" y="333290"/>
            <a:ext cx="4990277" cy="369332"/>
          </a:xfrm>
          <a:prstGeom prst="rect">
            <a:avLst/>
          </a:prstGeom>
        </p:spPr>
        <p:txBody>
          <a:bodyPr wrap="none">
            <a:spAutoFit/>
          </a:bodyPr>
          <a:lstStyle/>
          <a:p>
            <a:r>
              <a:rPr lang="en-US" b="1" dirty="0"/>
              <a:t>Swig Media – Entertainment TV Channels (English)</a:t>
            </a:r>
          </a:p>
        </p:txBody>
      </p:sp>
      <p:pic>
        <p:nvPicPr>
          <p:cNvPr id="13" name="Picture 12" descr="A picture containing object&#10;&#10;Description generated with high confidence">
            <a:extLst>
              <a:ext uri="{FF2B5EF4-FFF2-40B4-BE49-F238E27FC236}">
                <a16:creationId xmlns:a16="http://schemas.microsoft.com/office/drawing/2014/main" id="{985E1441-70CA-46AF-B187-4FA670223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4908" y="5868096"/>
            <a:ext cx="1057138" cy="479045"/>
          </a:xfrm>
          <a:prstGeom prst="rect">
            <a:avLst/>
          </a:prstGeom>
        </p:spPr>
      </p:pic>
      <p:pic>
        <p:nvPicPr>
          <p:cNvPr id="14" name="Picture 13">
            <a:extLst>
              <a:ext uri="{FF2B5EF4-FFF2-40B4-BE49-F238E27FC236}">
                <a16:creationId xmlns:a16="http://schemas.microsoft.com/office/drawing/2014/main" id="{9399D4C2-61AE-420B-8231-66C92374B037}"/>
              </a:ext>
            </a:extLst>
          </p:cNvPr>
          <p:cNvPicPr>
            <a:picLocks noChangeAspect="1"/>
          </p:cNvPicPr>
          <p:nvPr/>
        </p:nvPicPr>
        <p:blipFill>
          <a:blip r:embed="rId5"/>
          <a:stretch>
            <a:fillRect/>
          </a:stretch>
        </p:blipFill>
        <p:spPr>
          <a:xfrm>
            <a:off x="9208695" y="1072939"/>
            <a:ext cx="2747574" cy="1107827"/>
          </a:xfrm>
          <a:prstGeom prst="rect">
            <a:avLst/>
          </a:prstGeom>
        </p:spPr>
      </p:pic>
      <p:pic>
        <p:nvPicPr>
          <p:cNvPr id="15" name="Picture 14">
            <a:extLst>
              <a:ext uri="{FF2B5EF4-FFF2-40B4-BE49-F238E27FC236}">
                <a16:creationId xmlns:a16="http://schemas.microsoft.com/office/drawing/2014/main" id="{722E70E4-7B3C-4494-8F91-FD229BC62FDD}"/>
              </a:ext>
            </a:extLst>
          </p:cNvPr>
          <p:cNvPicPr>
            <a:picLocks noChangeAspect="1"/>
          </p:cNvPicPr>
          <p:nvPr/>
        </p:nvPicPr>
        <p:blipFill>
          <a:blip r:embed="rId5"/>
          <a:stretch>
            <a:fillRect/>
          </a:stretch>
        </p:blipFill>
        <p:spPr>
          <a:xfrm>
            <a:off x="9208695" y="3026961"/>
            <a:ext cx="2747574" cy="1107827"/>
          </a:xfrm>
          <a:prstGeom prst="rect">
            <a:avLst/>
          </a:prstGeom>
        </p:spPr>
      </p:pic>
    </p:spTree>
    <p:extLst>
      <p:ext uri="{BB962C8B-B14F-4D97-AF65-F5344CB8AC3E}">
        <p14:creationId xmlns:p14="http://schemas.microsoft.com/office/powerpoint/2010/main" val="349310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3EE98D-C9D1-4D9A-9189-1BC18E5E6368}"/>
              </a:ext>
            </a:extLst>
          </p:cNvPr>
          <p:cNvSpPr/>
          <p:nvPr/>
        </p:nvSpPr>
        <p:spPr>
          <a:xfrm>
            <a:off x="133856" y="155253"/>
            <a:ext cx="4990277" cy="369332"/>
          </a:xfrm>
          <a:prstGeom prst="rect">
            <a:avLst/>
          </a:prstGeom>
        </p:spPr>
        <p:txBody>
          <a:bodyPr wrap="none">
            <a:spAutoFit/>
          </a:bodyPr>
          <a:lstStyle/>
          <a:p>
            <a:r>
              <a:rPr lang="en-US" b="1" dirty="0"/>
              <a:t>Swig Media – Entertainment TV Channels (English)</a:t>
            </a:r>
          </a:p>
        </p:txBody>
      </p:sp>
      <p:sp>
        <p:nvSpPr>
          <p:cNvPr id="4" name="Slide Number Placeholder 3">
            <a:extLst>
              <a:ext uri="{FF2B5EF4-FFF2-40B4-BE49-F238E27FC236}">
                <a16:creationId xmlns:a16="http://schemas.microsoft.com/office/drawing/2014/main" id="{1585FF96-5DD4-4926-A89B-91D96C9E1C0C}"/>
              </a:ext>
            </a:extLst>
          </p:cNvPr>
          <p:cNvSpPr>
            <a:spLocks noGrp="1"/>
          </p:cNvSpPr>
          <p:nvPr>
            <p:ph type="sldNum" sz="quarter" idx="12"/>
          </p:nvPr>
        </p:nvSpPr>
        <p:spPr/>
        <p:txBody>
          <a:bodyPr/>
          <a:lstStyle/>
          <a:p>
            <a:fld id="{3D36B63E-7A4B-4189-A8A8-9D03AFCFBD22}" type="slidenum">
              <a:rPr lang="en-US" smtClean="0"/>
              <a:t>6</a:t>
            </a:fld>
            <a:endParaRPr lang="en-US" dirty="0"/>
          </a:p>
        </p:txBody>
      </p:sp>
      <p:pic>
        <p:nvPicPr>
          <p:cNvPr id="12" name="Picture 11" descr="A picture containing object&#10;&#10;Description generated with high confidence">
            <a:extLst>
              <a:ext uri="{FF2B5EF4-FFF2-40B4-BE49-F238E27FC236}">
                <a16:creationId xmlns:a16="http://schemas.microsoft.com/office/drawing/2014/main" id="{B1C4E03B-08B9-47FC-9767-46CD97DBC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942" y="5959027"/>
            <a:ext cx="1057138" cy="479045"/>
          </a:xfrm>
          <a:prstGeom prst="rect">
            <a:avLst/>
          </a:prstGeom>
        </p:spPr>
      </p:pic>
      <p:pic>
        <p:nvPicPr>
          <p:cNvPr id="9" name="Picture 8">
            <a:extLst>
              <a:ext uri="{FF2B5EF4-FFF2-40B4-BE49-F238E27FC236}">
                <a16:creationId xmlns:a16="http://schemas.microsoft.com/office/drawing/2014/main" id="{540403BE-D905-4619-A51D-8B6D75995104}"/>
              </a:ext>
            </a:extLst>
          </p:cNvPr>
          <p:cNvPicPr>
            <a:picLocks noChangeAspect="1"/>
          </p:cNvPicPr>
          <p:nvPr/>
        </p:nvPicPr>
        <p:blipFill>
          <a:blip r:embed="rId3"/>
          <a:stretch>
            <a:fillRect/>
          </a:stretch>
        </p:blipFill>
        <p:spPr>
          <a:xfrm>
            <a:off x="612578" y="800455"/>
            <a:ext cx="8749748" cy="1590899"/>
          </a:xfrm>
          <a:prstGeom prst="rect">
            <a:avLst/>
          </a:prstGeom>
        </p:spPr>
      </p:pic>
      <p:pic>
        <p:nvPicPr>
          <p:cNvPr id="15" name="Picture 14">
            <a:extLst>
              <a:ext uri="{FF2B5EF4-FFF2-40B4-BE49-F238E27FC236}">
                <a16:creationId xmlns:a16="http://schemas.microsoft.com/office/drawing/2014/main" id="{68DF17D3-02B0-48D4-8B73-9C45CDCC92B5}"/>
              </a:ext>
            </a:extLst>
          </p:cNvPr>
          <p:cNvPicPr>
            <a:picLocks noChangeAspect="1"/>
          </p:cNvPicPr>
          <p:nvPr/>
        </p:nvPicPr>
        <p:blipFill>
          <a:blip r:embed="rId4"/>
          <a:stretch>
            <a:fillRect/>
          </a:stretch>
        </p:blipFill>
        <p:spPr>
          <a:xfrm>
            <a:off x="287960" y="2576942"/>
            <a:ext cx="8051311" cy="1782052"/>
          </a:xfrm>
          <a:prstGeom prst="rect">
            <a:avLst/>
          </a:prstGeom>
        </p:spPr>
      </p:pic>
      <p:pic>
        <p:nvPicPr>
          <p:cNvPr id="16" name="Picture 15">
            <a:extLst>
              <a:ext uri="{FF2B5EF4-FFF2-40B4-BE49-F238E27FC236}">
                <a16:creationId xmlns:a16="http://schemas.microsoft.com/office/drawing/2014/main" id="{D5E4E252-B652-4895-8ED3-2702A5F0B9E3}"/>
              </a:ext>
            </a:extLst>
          </p:cNvPr>
          <p:cNvPicPr>
            <a:picLocks noChangeAspect="1"/>
          </p:cNvPicPr>
          <p:nvPr/>
        </p:nvPicPr>
        <p:blipFill>
          <a:blip r:embed="rId5"/>
          <a:stretch>
            <a:fillRect/>
          </a:stretch>
        </p:blipFill>
        <p:spPr>
          <a:xfrm>
            <a:off x="287961" y="4489581"/>
            <a:ext cx="9774954" cy="1668108"/>
          </a:xfrm>
          <a:prstGeom prst="rect">
            <a:avLst/>
          </a:prstGeom>
        </p:spPr>
      </p:pic>
      <p:pic>
        <p:nvPicPr>
          <p:cNvPr id="19" name="Picture 18">
            <a:extLst>
              <a:ext uri="{FF2B5EF4-FFF2-40B4-BE49-F238E27FC236}">
                <a16:creationId xmlns:a16="http://schemas.microsoft.com/office/drawing/2014/main" id="{B8BCF780-F86E-4144-AB07-E2D2162BE26E}"/>
              </a:ext>
            </a:extLst>
          </p:cNvPr>
          <p:cNvPicPr>
            <a:picLocks noChangeAspect="1"/>
          </p:cNvPicPr>
          <p:nvPr/>
        </p:nvPicPr>
        <p:blipFill>
          <a:blip r:embed="rId6"/>
          <a:stretch>
            <a:fillRect/>
          </a:stretch>
        </p:blipFill>
        <p:spPr>
          <a:xfrm>
            <a:off x="9410254" y="800455"/>
            <a:ext cx="2747574" cy="1107827"/>
          </a:xfrm>
          <a:prstGeom prst="rect">
            <a:avLst/>
          </a:prstGeom>
        </p:spPr>
      </p:pic>
      <p:pic>
        <p:nvPicPr>
          <p:cNvPr id="20" name="Picture 19">
            <a:extLst>
              <a:ext uri="{FF2B5EF4-FFF2-40B4-BE49-F238E27FC236}">
                <a16:creationId xmlns:a16="http://schemas.microsoft.com/office/drawing/2014/main" id="{C8B4509C-F96B-4B58-A50D-36E85C5162AD}"/>
              </a:ext>
            </a:extLst>
          </p:cNvPr>
          <p:cNvPicPr>
            <a:picLocks noChangeAspect="1"/>
          </p:cNvPicPr>
          <p:nvPr/>
        </p:nvPicPr>
        <p:blipFill>
          <a:blip r:embed="rId6"/>
          <a:stretch>
            <a:fillRect/>
          </a:stretch>
        </p:blipFill>
        <p:spPr>
          <a:xfrm>
            <a:off x="9480692" y="2688446"/>
            <a:ext cx="2747574" cy="1107827"/>
          </a:xfrm>
          <a:prstGeom prst="rect">
            <a:avLst/>
          </a:prstGeom>
        </p:spPr>
      </p:pic>
      <p:pic>
        <p:nvPicPr>
          <p:cNvPr id="21" name="Picture 20">
            <a:extLst>
              <a:ext uri="{FF2B5EF4-FFF2-40B4-BE49-F238E27FC236}">
                <a16:creationId xmlns:a16="http://schemas.microsoft.com/office/drawing/2014/main" id="{75BE949D-4F8C-423D-939E-C5B519268C3F}"/>
              </a:ext>
            </a:extLst>
          </p:cNvPr>
          <p:cNvPicPr>
            <a:picLocks noChangeAspect="1"/>
          </p:cNvPicPr>
          <p:nvPr/>
        </p:nvPicPr>
        <p:blipFill>
          <a:blip r:embed="rId6"/>
          <a:stretch>
            <a:fillRect/>
          </a:stretch>
        </p:blipFill>
        <p:spPr>
          <a:xfrm>
            <a:off x="9480692" y="4483331"/>
            <a:ext cx="2747574" cy="1107827"/>
          </a:xfrm>
          <a:prstGeom prst="rect">
            <a:avLst/>
          </a:prstGeom>
        </p:spPr>
      </p:pic>
      <p:sp>
        <p:nvSpPr>
          <p:cNvPr id="22" name="TextBox 21">
            <a:extLst>
              <a:ext uri="{FF2B5EF4-FFF2-40B4-BE49-F238E27FC236}">
                <a16:creationId xmlns:a16="http://schemas.microsoft.com/office/drawing/2014/main" id="{B2757D7C-44B9-406C-8ECE-7048F3447867}"/>
              </a:ext>
            </a:extLst>
          </p:cNvPr>
          <p:cNvSpPr txBox="1"/>
          <p:nvPr/>
        </p:nvSpPr>
        <p:spPr>
          <a:xfrm>
            <a:off x="9806593" y="4928308"/>
            <a:ext cx="1954896" cy="307777"/>
          </a:xfrm>
          <a:prstGeom prst="rect">
            <a:avLst/>
          </a:prstGeom>
          <a:noFill/>
        </p:spPr>
        <p:txBody>
          <a:bodyPr wrap="square" rtlCol="0">
            <a:spAutoFit/>
          </a:bodyPr>
          <a:lstStyle/>
          <a:p>
            <a:r>
              <a:rPr lang="en-US" sz="1400" dirty="0">
                <a:solidFill>
                  <a:srgbClr val="FF0000"/>
                </a:solidFill>
              </a:rPr>
              <a:t>Mature: Language</a:t>
            </a:r>
          </a:p>
        </p:txBody>
      </p:sp>
    </p:spTree>
    <p:extLst>
      <p:ext uri="{BB962C8B-B14F-4D97-AF65-F5344CB8AC3E}">
        <p14:creationId xmlns:p14="http://schemas.microsoft.com/office/powerpoint/2010/main" val="359041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B2920C-D2E6-4E26-B962-AA845EB0A98F}"/>
              </a:ext>
            </a:extLst>
          </p:cNvPr>
          <p:cNvSpPr>
            <a:spLocks noGrp="1"/>
          </p:cNvSpPr>
          <p:nvPr>
            <p:ph type="sldNum" sz="quarter" idx="12"/>
          </p:nvPr>
        </p:nvSpPr>
        <p:spPr>
          <a:xfrm>
            <a:off x="8615242" y="6337783"/>
            <a:ext cx="2743200" cy="365125"/>
          </a:xfrm>
        </p:spPr>
        <p:txBody>
          <a:bodyPr/>
          <a:lstStyle/>
          <a:p>
            <a:fld id="{3D36B63E-7A4B-4189-A8A8-9D03AFCFBD22}" type="slidenum">
              <a:rPr lang="en-US" smtClean="0"/>
              <a:t>7</a:t>
            </a:fld>
            <a:endParaRPr lang="en-US"/>
          </a:p>
        </p:txBody>
      </p:sp>
      <p:pic>
        <p:nvPicPr>
          <p:cNvPr id="3" name="Picture 2">
            <a:extLst>
              <a:ext uri="{FF2B5EF4-FFF2-40B4-BE49-F238E27FC236}">
                <a16:creationId xmlns:a16="http://schemas.microsoft.com/office/drawing/2014/main" id="{1E35C688-EB20-4922-AA3A-8F7F13FCA038}"/>
              </a:ext>
            </a:extLst>
          </p:cNvPr>
          <p:cNvPicPr>
            <a:picLocks noChangeAspect="1"/>
          </p:cNvPicPr>
          <p:nvPr/>
        </p:nvPicPr>
        <p:blipFill>
          <a:blip r:embed="rId2"/>
          <a:stretch>
            <a:fillRect/>
          </a:stretch>
        </p:blipFill>
        <p:spPr>
          <a:xfrm>
            <a:off x="358182" y="1352226"/>
            <a:ext cx="9058393" cy="1868627"/>
          </a:xfrm>
          <a:prstGeom prst="rect">
            <a:avLst/>
          </a:prstGeom>
        </p:spPr>
      </p:pic>
      <p:sp>
        <p:nvSpPr>
          <p:cNvPr id="4" name="TextBox 3">
            <a:extLst>
              <a:ext uri="{FF2B5EF4-FFF2-40B4-BE49-F238E27FC236}">
                <a16:creationId xmlns:a16="http://schemas.microsoft.com/office/drawing/2014/main" id="{80284702-49BB-41DB-8529-12ECBE50F5CB}"/>
              </a:ext>
            </a:extLst>
          </p:cNvPr>
          <p:cNvSpPr txBox="1"/>
          <p:nvPr/>
        </p:nvSpPr>
        <p:spPr>
          <a:xfrm>
            <a:off x="408463" y="250648"/>
            <a:ext cx="5546741" cy="646331"/>
          </a:xfrm>
          <a:prstGeom prst="rect">
            <a:avLst/>
          </a:prstGeom>
          <a:noFill/>
        </p:spPr>
        <p:txBody>
          <a:bodyPr wrap="square" rtlCol="0">
            <a:spAutoFit/>
          </a:bodyPr>
          <a:lstStyle/>
          <a:p>
            <a:r>
              <a:rPr lang="en-US" b="1" dirty="0"/>
              <a:t>Swig Media – Entertainment Channels (English)</a:t>
            </a:r>
          </a:p>
          <a:p>
            <a:endParaRPr lang="en-US" dirty="0"/>
          </a:p>
        </p:txBody>
      </p:sp>
      <p:sp>
        <p:nvSpPr>
          <p:cNvPr id="5" name="TextBox 4">
            <a:extLst>
              <a:ext uri="{FF2B5EF4-FFF2-40B4-BE49-F238E27FC236}">
                <a16:creationId xmlns:a16="http://schemas.microsoft.com/office/drawing/2014/main" id="{AAD71CEB-0D02-4153-BEBA-B6F38B27EA88}"/>
              </a:ext>
            </a:extLst>
          </p:cNvPr>
          <p:cNvSpPr txBox="1"/>
          <p:nvPr/>
        </p:nvSpPr>
        <p:spPr>
          <a:xfrm>
            <a:off x="612693" y="844776"/>
            <a:ext cx="5207903" cy="369332"/>
          </a:xfrm>
          <a:prstGeom prst="rect">
            <a:avLst/>
          </a:prstGeom>
          <a:noFill/>
        </p:spPr>
        <p:txBody>
          <a:bodyPr wrap="square" rtlCol="0">
            <a:spAutoFit/>
          </a:bodyPr>
          <a:lstStyle/>
          <a:p>
            <a:r>
              <a:rPr lang="en-US" b="1" dirty="0"/>
              <a:t>Pre-School,  Ages 2-6,   UK Produced Animation </a:t>
            </a:r>
          </a:p>
        </p:txBody>
      </p:sp>
      <p:pic>
        <p:nvPicPr>
          <p:cNvPr id="6" name="Picture 5" descr="A picture containing object&#10;&#10;Description generated with high confidence">
            <a:extLst>
              <a:ext uri="{FF2B5EF4-FFF2-40B4-BE49-F238E27FC236}">
                <a16:creationId xmlns:a16="http://schemas.microsoft.com/office/drawing/2014/main" id="{77BA2932-DD68-4733-B614-9DEA059DF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942" y="5959027"/>
            <a:ext cx="1057138" cy="479045"/>
          </a:xfrm>
          <a:prstGeom prst="rect">
            <a:avLst/>
          </a:prstGeom>
        </p:spPr>
      </p:pic>
      <p:sp>
        <p:nvSpPr>
          <p:cNvPr id="8" name="TextBox 7">
            <a:extLst>
              <a:ext uri="{FF2B5EF4-FFF2-40B4-BE49-F238E27FC236}">
                <a16:creationId xmlns:a16="http://schemas.microsoft.com/office/drawing/2014/main" id="{E7291087-3174-448E-920B-F6EF341FDFD6}"/>
              </a:ext>
            </a:extLst>
          </p:cNvPr>
          <p:cNvSpPr txBox="1"/>
          <p:nvPr/>
        </p:nvSpPr>
        <p:spPr>
          <a:xfrm>
            <a:off x="9802631" y="1740609"/>
            <a:ext cx="2079927" cy="584775"/>
          </a:xfrm>
          <a:prstGeom prst="rect">
            <a:avLst/>
          </a:prstGeom>
          <a:noFill/>
        </p:spPr>
        <p:txBody>
          <a:bodyPr wrap="square" rtlCol="0">
            <a:spAutoFit/>
          </a:bodyPr>
          <a:lstStyle/>
          <a:p>
            <a:endParaRPr lang="en-US" sz="1400" dirty="0"/>
          </a:p>
          <a:p>
            <a:endParaRPr lang="en-US" dirty="0"/>
          </a:p>
        </p:txBody>
      </p:sp>
      <p:pic>
        <p:nvPicPr>
          <p:cNvPr id="9" name="Picture 8">
            <a:extLst>
              <a:ext uri="{FF2B5EF4-FFF2-40B4-BE49-F238E27FC236}">
                <a16:creationId xmlns:a16="http://schemas.microsoft.com/office/drawing/2014/main" id="{6FEFC1E2-13BE-43D5-8109-256345BD7869}"/>
              </a:ext>
            </a:extLst>
          </p:cNvPr>
          <p:cNvPicPr>
            <a:picLocks noChangeAspect="1"/>
          </p:cNvPicPr>
          <p:nvPr/>
        </p:nvPicPr>
        <p:blipFill>
          <a:blip r:embed="rId4"/>
          <a:stretch>
            <a:fillRect/>
          </a:stretch>
        </p:blipFill>
        <p:spPr>
          <a:xfrm>
            <a:off x="9416575" y="1352226"/>
            <a:ext cx="2747574" cy="1107827"/>
          </a:xfrm>
          <a:prstGeom prst="rect">
            <a:avLst/>
          </a:prstGeom>
        </p:spPr>
      </p:pic>
    </p:spTree>
    <p:extLst>
      <p:ext uri="{BB962C8B-B14F-4D97-AF65-F5344CB8AC3E}">
        <p14:creationId xmlns:p14="http://schemas.microsoft.com/office/powerpoint/2010/main" val="3671576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3454</TotalTime>
  <Words>342</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Gulas</dc:creator>
  <cp:lastModifiedBy>Ivan Gulas</cp:lastModifiedBy>
  <cp:revision>36</cp:revision>
  <dcterms:created xsi:type="dcterms:W3CDTF">2018-05-29T13:54:45Z</dcterms:created>
  <dcterms:modified xsi:type="dcterms:W3CDTF">2018-09-17T20:36:07Z</dcterms:modified>
</cp:coreProperties>
</file>